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839087421764587E-2"/>
          <c:y val="6.0369747899159672E-2"/>
          <c:w val="0.91419524382403428"/>
          <c:h val="0.79387275123568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uomo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Foglio1!$A$2:$A$7</c:f>
              <c:strCache>
                <c:ptCount val="1"/>
                <c:pt idx="0">
                  <c:v>Utenti Servizio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A8-49AD-8364-0211DE68274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donna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Foglio1!$A$2:$A$7</c:f>
              <c:strCache>
                <c:ptCount val="1"/>
                <c:pt idx="0">
                  <c:v>Utenti Servizio</c:v>
                </c:pt>
              </c:strCache>
            </c:strRef>
          </c:cat>
          <c:val>
            <c:numRef>
              <c:f>Foglio1!$C$2:$C$7</c:f>
              <c:numCache>
                <c:formatCode>General</c:formatCode>
                <c:ptCount val="6"/>
                <c:pt idx="0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A8-49AD-8364-0211DE682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9165776"/>
        <c:axId val="1158368992"/>
      </c:barChart>
      <c:catAx>
        <c:axId val="108916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8368992"/>
        <c:crosses val="autoZero"/>
        <c:auto val="1"/>
        <c:lblAlgn val="ctr"/>
        <c:lblOffset val="100"/>
        <c:noMultiLvlLbl val="0"/>
      </c:catAx>
      <c:valAx>
        <c:axId val="115836899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8916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327819505315151"/>
          <c:y val="0.90685505867713823"/>
          <c:w val="0.29783083104535174"/>
          <c:h val="6.76215178984979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839087421764587E-2"/>
          <c:y val="6.0369747899159672E-2"/>
          <c:w val="0.91419524382403428"/>
          <c:h val="0.756008734202342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1° Chiamata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Foglio1!$A$2:$A$7</c:f>
              <c:strCache>
                <c:ptCount val="1"/>
                <c:pt idx="0">
                  <c:v>Chiamate ricevute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16-4F57-8190-64341D486A01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2° Chiamata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Foglio1!$A$2:$A$7</c:f>
              <c:strCache>
                <c:ptCount val="1"/>
                <c:pt idx="0">
                  <c:v>Chiamate ricevute</c:v>
                </c:pt>
              </c:strCache>
            </c:strRef>
          </c:cat>
          <c:val>
            <c:numRef>
              <c:f>Foglio1!$C$2:$C$7</c:f>
              <c:numCache>
                <c:formatCode>General</c:formatCode>
                <c:ptCount val="6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16-4F57-8190-64341D486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9165776"/>
        <c:axId val="1158368992"/>
      </c:barChart>
      <c:catAx>
        <c:axId val="108916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8368992"/>
        <c:crosses val="autoZero"/>
        <c:auto val="1"/>
        <c:lblAlgn val="ctr"/>
        <c:lblOffset val="100"/>
        <c:noMultiLvlLbl val="0"/>
      </c:catAx>
      <c:valAx>
        <c:axId val="115836899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8916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87173756393788"/>
          <c:y val="0.87129145462575708"/>
          <c:w val="0.58190482071926042"/>
          <c:h val="6.76215178984979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839087421764587E-2"/>
          <c:y val="6.0369747899159672E-2"/>
          <c:w val="0.91419524382403428"/>
          <c:h val="0.756008734202342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1° Chiamata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Foglio1!$A$2:$A$7</c:f>
              <c:strCache>
                <c:ptCount val="1"/>
                <c:pt idx="0">
                  <c:v>Chiamate ricevute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A8-49AD-8364-0211DE68274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2° Chiamata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Foglio1!$A$2:$A$7</c:f>
              <c:strCache>
                <c:ptCount val="1"/>
                <c:pt idx="0">
                  <c:v>Chiamate ricevute</c:v>
                </c:pt>
              </c:strCache>
            </c:strRef>
          </c:cat>
          <c:val>
            <c:numRef>
              <c:f>Foglio1!$C$2:$C$7</c:f>
              <c:numCache>
                <c:formatCode>General</c:formatCode>
                <c:ptCount val="6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A8-49AD-8364-0211DE682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9165776"/>
        <c:axId val="1158368992"/>
      </c:barChart>
      <c:catAx>
        <c:axId val="108916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8368992"/>
        <c:crosses val="autoZero"/>
        <c:auto val="1"/>
        <c:lblAlgn val="ctr"/>
        <c:lblOffset val="100"/>
        <c:noMultiLvlLbl val="0"/>
      </c:catAx>
      <c:valAx>
        <c:axId val="115836899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8916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87173756393788"/>
          <c:y val="0.87129145462575708"/>
          <c:w val="0.58190482071926042"/>
          <c:h val="6.76215178984979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839087421764587E-2"/>
          <c:y val="6.0369747899159672E-2"/>
          <c:w val="0.91419524382403428"/>
          <c:h val="0.75600873420234238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0F-4425-A8C1-9521346ECD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0F-4425-A8C1-9521346ECD7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10F-4425-A8C1-9521346ECD7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10F-4425-A8C1-9521346ECD7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10F-4425-A8C1-9521346ECD7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10F-4425-A8C1-9521346ECD7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10F-4425-A8C1-9521346ECD7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10F-4425-A8C1-9521346ECD7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10F-4425-A8C1-9521346ECD70}"/>
              </c:ext>
            </c:extLst>
          </c:dPt>
          <c:dLbls>
            <c:dLbl>
              <c:idx val="0"/>
              <c:layout>
                <c:manualLayout>
                  <c:x val="-0.18333370970697965"/>
                  <c:y val="4.027265716943203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844574735975921"/>
                      <c:h val="7.80595060087705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10F-4425-A8C1-9521346ECD70}"/>
                </c:ext>
              </c:extLst>
            </c:dLbl>
            <c:dLbl>
              <c:idx val="1"/>
              <c:layout>
                <c:manualLayout>
                  <c:x val="4.1295575425820519E-2"/>
                  <c:y val="1.03559569712759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0F-4425-A8C1-9521346ECD70}"/>
                </c:ext>
              </c:extLst>
            </c:dLbl>
            <c:dLbl>
              <c:idx val="2"/>
              <c:layout>
                <c:manualLayout>
                  <c:x val="5.7355857756498452E-3"/>
                  <c:y val="3.30832551090180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0F-4425-A8C1-9521346ECD70}"/>
                </c:ext>
              </c:extLst>
            </c:dLbl>
            <c:dLbl>
              <c:idx val="3"/>
              <c:layout>
                <c:manualLayout>
                  <c:x val="0.15859961981981233"/>
                  <c:y val="-3.999654359534126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0F-4425-A8C1-9521346ECD70}"/>
                </c:ext>
              </c:extLst>
            </c:dLbl>
            <c:dLbl>
              <c:idx val="4"/>
              <c:layout>
                <c:manualLayout>
                  <c:x val="3.3028112275497637E-2"/>
                  <c:y val="5.04111188896188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10F-4425-A8C1-9521346ECD70}"/>
                </c:ext>
              </c:extLst>
            </c:dLbl>
            <c:dLbl>
              <c:idx val="5"/>
              <c:layout>
                <c:manualLayout>
                  <c:x val="-1.0169692692664002E-2"/>
                  <c:y val="3.007391499001484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0F-4425-A8C1-9521346ECD70}"/>
                </c:ext>
              </c:extLst>
            </c:dLbl>
            <c:dLbl>
              <c:idx val="6"/>
              <c:layout>
                <c:manualLayout>
                  <c:x val="-1.9916889143341263E-2"/>
                  <c:y val="1.68570005211759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10F-4425-A8C1-9521346ECD70}"/>
                </c:ext>
              </c:extLst>
            </c:dLbl>
            <c:dLbl>
              <c:idx val="7"/>
              <c:layout>
                <c:manualLayout>
                  <c:x val="4.6296332176819993E-3"/>
                  <c:y val="-1.781549794987606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10F-4425-A8C1-9521346ECD70}"/>
                </c:ext>
              </c:extLst>
            </c:dLbl>
            <c:dLbl>
              <c:idx val="8"/>
              <c:layout>
                <c:manualLayout>
                  <c:x val="-7.0598169869397084E-2"/>
                  <c:y val="2.693200482171644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0F-4425-A8C1-9521346ECD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Foglio1!$A$2:$A$10</c:f>
              <c:strCache>
                <c:ptCount val="9"/>
                <c:pt idx="0">
                  <c:v>Informazioni fiscali</c:v>
                </c:pt>
                <c:pt idx="1">
                  <c:v>Compagnia telefonica</c:v>
                </c:pt>
                <c:pt idx="2">
                  <c:v>Trasporto sanitario</c:v>
                </c:pt>
                <c:pt idx="3">
                  <c:v>Informazioni sul servizio ricevuto volantino</c:v>
                </c:pt>
                <c:pt idx="4">
                  <c:v>Informazioni generiche</c:v>
                </c:pt>
                <c:pt idx="5">
                  <c:v>Informazioni sanitarie</c:v>
                </c:pt>
                <c:pt idx="6">
                  <c:v>Informazioni attività ALAP</c:v>
                </c:pt>
                <c:pt idx="7">
                  <c:v>Informazioni su UTE</c:v>
                </c:pt>
                <c:pt idx="8">
                  <c:v>Trasporto </c:v>
                </c:pt>
              </c:strCache>
            </c:strRef>
          </c:cat>
          <c:val>
            <c:numRef>
              <c:f>Foglio1!$B$2:$B$10</c:f>
              <c:numCache>
                <c:formatCode>General</c:formatCode>
                <c:ptCount val="9"/>
                <c:pt idx="0">
                  <c:v>1</c:v>
                </c:pt>
                <c:pt idx="1">
                  <c:v>3</c:v>
                </c:pt>
                <c:pt idx="2">
                  <c:v>9</c:v>
                </c:pt>
                <c:pt idx="3">
                  <c:v>10</c:v>
                </c:pt>
                <c:pt idx="4">
                  <c:v>1</c:v>
                </c:pt>
                <c:pt idx="5">
                  <c:v>3</c:v>
                </c:pt>
                <c:pt idx="6">
                  <c:v>3</c:v>
                </c:pt>
                <c:pt idx="7">
                  <c:v>1</c:v>
                </c:pt>
                <c:pt idx="8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A8-49AD-8364-0211DE682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Foglio1!$A$2:$A$5</c:f>
              <c:numCache>
                <c:formatCode>General</c:formatCode>
                <c:ptCount val="4"/>
              </c:numCache>
            </c:num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C6-43CA-8169-09DCB3CDD91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Foglio1!$A$2:$A$5</c:f>
              <c:numCache>
                <c:formatCode>General</c:formatCode>
                <c:ptCount val="4"/>
              </c:numCache>
            </c:num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C6-43CA-8169-09DCB3CDD9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2687887"/>
        <c:axId val="1302530143"/>
      </c:barChart>
      <c:catAx>
        <c:axId val="1392687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02530143"/>
        <c:crosses val="autoZero"/>
        <c:auto val="1"/>
        <c:lblAlgn val="ctr"/>
        <c:lblOffset val="100"/>
        <c:noMultiLvlLbl val="0"/>
      </c:catAx>
      <c:valAx>
        <c:axId val="1302530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92687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84949A0-10E9-4109-B900-C43DA5CDA6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22"/>
          <a:stretch/>
        </p:blipFill>
        <p:spPr>
          <a:xfrm>
            <a:off x="2791605" y="746620"/>
            <a:ext cx="8912693" cy="527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0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F8D53B-24ED-4931-9D78-9A88346B0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9302664" cy="390958"/>
          </a:xfrm>
        </p:spPr>
        <p:txBody>
          <a:bodyPr>
            <a:normAutofit fontScale="90000"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b="1" dirty="0"/>
              <a:t>Dati riferiti alle chiamate ricevute/effettuate dal 17 maggio al 22 dicembre 2021</a:t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6C7403B5-4115-4F04-8306-77F0F765BB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159412"/>
              </p:ext>
            </p:extLst>
          </p:nvPr>
        </p:nvGraphicFramePr>
        <p:xfrm>
          <a:off x="2416030" y="1765447"/>
          <a:ext cx="4488110" cy="3502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Segnaposto contenuto 5">
            <a:extLst>
              <a:ext uri="{FF2B5EF4-FFF2-40B4-BE49-F238E27FC236}">
                <a16:creationId xmlns:a16="http://schemas.microsoft.com/office/drawing/2014/main" id="{1C881F21-166A-4FBD-B763-6CEB3DEE51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6083120"/>
              </p:ext>
            </p:extLst>
          </p:nvPr>
        </p:nvGraphicFramePr>
        <p:xfrm>
          <a:off x="7305870" y="1711353"/>
          <a:ext cx="4767942" cy="367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9260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6C7403B5-4115-4F04-8306-77F0F765BB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433710"/>
              </p:ext>
            </p:extLst>
          </p:nvPr>
        </p:nvGraphicFramePr>
        <p:xfrm>
          <a:off x="4487038" y="1750958"/>
          <a:ext cx="6007589" cy="4213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0952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6C7403B5-4115-4F04-8306-77F0F765BB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975578"/>
              </p:ext>
            </p:extLst>
          </p:nvPr>
        </p:nvGraphicFramePr>
        <p:xfrm>
          <a:off x="4469363" y="1063691"/>
          <a:ext cx="7184572" cy="5411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249A5200-2BAE-42AE-A0F4-C7ECA6CC3CD8}"/>
              </a:ext>
            </a:extLst>
          </p:cNvPr>
          <p:cNvSpPr txBox="1"/>
          <p:nvPr/>
        </p:nvSpPr>
        <p:spPr>
          <a:xfrm>
            <a:off x="3648269" y="354562"/>
            <a:ext cx="6447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                </a:t>
            </a:r>
            <a:r>
              <a:rPr lang="it-IT" sz="2800" dirty="0"/>
              <a:t>Motivi</a:t>
            </a:r>
            <a:r>
              <a:rPr lang="it-IT" sz="2800" b="1" dirty="0"/>
              <a:t> </a:t>
            </a:r>
            <a:r>
              <a:rPr lang="it-IT" sz="2800" dirty="0"/>
              <a:t>della chiamata</a:t>
            </a:r>
          </a:p>
        </p:txBody>
      </p:sp>
    </p:spTree>
    <p:extLst>
      <p:ext uri="{BB962C8B-B14F-4D97-AF65-F5344CB8AC3E}">
        <p14:creationId xmlns:p14="http://schemas.microsoft.com/office/powerpoint/2010/main" val="4292372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5B0DC4-2973-48AF-8A9D-8FBE27A9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382569"/>
          </a:xfrm>
        </p:spPr>
        <p:txBody>
          <a:bodyPr>
            <a:noAutofit/>
          </a:bodyPr>
          <a:lstStyle/>
          <a:p>
            <a:r>
              <a:rPr lang="it-IT" sz="2000" dirty="0"/>
              <a:t>                 Utenti che desiderano essere chiamati periodicamente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CB31E4ED-ABAE-4F78-A0B0-B1618690EE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5016511"/>
              </p:ext>
            </p:extLst>
          </p:nvPr>
        </p:nvGraphicFramePr>
        <p:xfrm>
          <a:off x="4429387" y="2133600"/>
          <a:ext cx="6031685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0564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B0CD5D-6DF5-4C29-9EC6-ADF005442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Dalle telefonate le tre volontarie hanno rilevato la necessità di far visita a sette utenti che si sentono particolarmente soli.</a:t>
            </a:r>
          </a:p>
          <a:p>
            <a:endParaRPr lang="it-IT" dirty="0"/>
          </a:p>
          <a:p>
            <a:r>
              <a:rPr lang="it-IT" dirty="0"/>
              <a:t>Le volontarie sono state in grado di fornire a tutti gli utenti le informazioni richieste, in alcuni casi anche in seconda battuta raccogliendo le informazioni presso le strutture competenti. </a:t>
            </a: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008DA68-0486-4925-9D14-4D1124B7623B}"/>
              </a:ext>
            </a:extLst>
          </p:cNvPr>
          <p:cNvSpPr txBox="1"/>
          <p:nvPr/>
        </p:nvSpPr>
        <p:spPr>
          <a:xfrm>
            <a:off x="3431097" y="922789"/>
            <a:ext cx="7113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Riscontri delle volontarie  </a:t>
            </a:r>
          </a:p>
        </p:txBody>
      </p:sp>
    </p:spTree>
    <p:extLst>
      <p:ext uri="{BB962C8B-B14F-4D97-AF65-F5344CB8AC3E}">
        <p14:creationId xmlns:p14="http://schemas.microsoft.com/office/powerpoint/2010/main" val="2040356756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</TotalTime>
  <Words>108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Filo</vt:lpstr>
      <vt:lpstr>Presentazione standard di PowerPoint</vt:lpstr>
      <vt:lpstr>Dati riferiti alle chiamate ricevute/effettuate dal 17 maggio al 22 dicembre 2021 </vt:lpstr>
      <vt:lpstr>Presentazione standard di PowerPoint</vt:lpstr>
      <vt:lpstr>Presentazione standard di PowerPoint</vt:lpstr>
      <vt:lpstr>                 Utenti che desiderano essere chiamati periodicamente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VIRGOLINI Elisabetta</dc:creator>
  <cp:lastModifiedBy>VIRGOLINI Elisabetta</cp:lastModifiedBy>
  <cp:revision>12</cp:revision>
  <dcterms:created xsi:type="dcterms:W3CDTF">2021-11-19T09:09:41Z</dcterms:created>
  <dcterms:modified xsi:type="dcterms:W3CDTF">2022-02-10T09:07:36Z</dcterms:modified>
</cp:coreProperties>
</file>